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8" r:id="rId2"/>
    <p:sldId id="267" r:id="rId3"/>
    <p:sldId id="352" r:id="rId4"/>
    <p:sldId id="270" r:id="rId5"/>
    <p:sldId id="271" r:id="rId6"/>
    <p:sldId id="329" r:id="rId7"/>
    <p:sldId id="330" r:id="rId8"/>
    <p:sldId id="342" r:id="rId9"/>
    <p:sldId id="281" r:id="rId10"/>
    <p:sldId id="283" r:id="rId11"/>
    <p:sldId id="351" r:id="rId12"/>
    <p:sldId id="286" r:id="rId13"/>
    <p:sldId id="299" r:id="rId14"/>
    <p:sldId id="305" r:id="rId15"/>
  </p:sldIdLst>
  <p:sldSz cx="12192000" cy="6858000"/>
  <p:notesSz cx="6858000" cy="9144000"/>
  <p:defaultTextStyle>
    <a:defPPr>
      <a:defRPr lang="et-E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941" autoAdjust="0"/>
    <p:restoredTop sz="87002" autoAdjust="0"/>
  </p:normalViewPr>
  <p:slideViewPr>
    <p:cSldViewPr snapToGrid="0">
      <p:cViewPr varScale="1">
        <p:scale>
          <a:sx n="76" d="100"/>
          <a:sy n="76" d="100"/>
        </p:scale>
        <p:origin x="1085" y="6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t-E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7AD0F7-FF01-4AF8-9B69-82EC9BE314B7}" type="datetimeFigureOut">
              <a:rPr lang="et-EE" smtClean="0"/>
              <a:t>15.06.2021</a:t>
            </a:fld>
            <a:endParaRPr lang="et-E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t-E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B22450-F9A8-44ED-85DB-E1161FE19382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5736229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t-EE" dirty="0" smtClean="0"/>
              <a:t>Algus ja lõpp</a:t>
            </a:r>
            <a:endParaRPr lang="et-E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B22450-F9A8-44ED-85DB-E1161FE19382}" type="slidenum">
              <a:rPr lang="et-EE" smtClean="0"/>
              <a:t>6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5403773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B22450-F9A8-44ED-85DB-E1161FE19382}" type="slidenum">
              <a:rPr lang="et-EE" smtClean="0"/>
              <a:t>7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5236954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t-EE" altLang="et-EE" smtClean="0"/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57238" indent="-288925"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66813" indent="-230188"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35125" indent="-230188"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103438" indent="-230188"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60638" indent="-2301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3017838" indent="-2301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75038" indent="-2301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932238" indent="-2301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fld id="{6BACCFE8-6E16-40DD-B6D4-84EF6FC3308F}" type="slidenum">
              <a:rPr lang="et-EE" altLang="et-EE" smtClean="0"/>
              <a:pPr/>
              <a:t>9</a:t>
            </a:fld>
            <a:endParaRPr lang="et-EE" altLang="et-EE" smtClean="0"/>
          </a:p>
        </p:txBody>
      </p:sp>
    </p:spTree>
    <p:extLst>
      <p:ext uri="{BB962C8B-B14F-4D97-AF65-F5344CB8AC3E}">
        <p14:creationId xmlns:p14="http://schemas.microsoft.com/office/powerpoint/2010/main" val="4019924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t-EE" altLang="et-EE" smtClean="0"/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57238" indent="-288925"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66813" indent="-230188"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35125" indent="-230188"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103438" indent="-230188"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60638" indent="-2301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3017838" indent="-2301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75038" indent="-2301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932238" indent="-2301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fld id="{DFEC7175-0934-4979-B67E-30D6BA92FC63}" type="slidenum">
              <a:rPr lang="et-EE" altLang="et-EE" smtClean="0"/>
              <a:pPr/>
              <a:t>10</a:t>
            </a:fld>
            <a:endParaRPr lang="et-EE" altLang="et-EE" smtClean="0"/>
          </a:p>
        </p:txBody>
      </p:sp>
    </p:spTree>
    <p:extLst>
      <p:ext uri="{BB962C8B-B14F-4D97-AF65-F5344CB8AC3E}">
        <p14:creationId xmlns:p14="http://schemas.microsoft.com/office/powerpoint/2010/main" val="20462153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60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t-EE" altLang="et-EE" smtClean="0"/>
              <a:t>LEETRID</a:t>
            </a:r>
          </a:p>
        </p:txBody>
      </p:sp>
      <p:sp>
        <p:nvSpPr>
          <p:cNvPr id="860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66763" indent="-292100"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81100" indent="-233363"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54175" indent="-233363"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128838" indent="-233363"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86038" indent="-2333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3043238" indent="-2333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500438" indent="-2333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957638" indent="-2333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fld id="{93EB8673-0A0C-44EC-81C6-6B8509577A63}" type="slidenum">
              <a:rPr lang="et-EE" altLang="et-EE" smtClean="0"/>
              <a:pPr/>
              <a:t>14</a:t>
            </a:fld>
            <a:endParaRPr lang="et-EE" altLang="et-EE" smtClean="0"/>
          </a:p>
        </p:txBody>
      </p:sp>
    </p:spTree>
    <p:extLst>
      <p:ext uri="{BB962C8B-B14F-4D97-AF65-F5344CB8AC3E}">
        <p14:creationId xmlns:p14="http://schemas.microsoft.com/office/powerpoint/2010/main" val="34561377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89753-D0F6-4FCB-86AB-23858882DE0D}" type="datetimeFigureOut">
              <a:rPr lang="et-EE" smtClean="0"/>
              <a:t>15.06.2021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CF440-5638-4E45-8F80-30EBE90F212A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1948644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89753-D0F6-4FCB-86AB-23858882DE0D}" type="datetimeFigureOut">
              <a:rPr lang="et-EE" smtClean="0"/>
              <a:t>15.06.2021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CF440-5638-4E45-8F80-30EBE90F212A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7638425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89753-D0F6-4FCB-86AB-23858882DE0D}" type="datetimeFigureOut">
              <a:rPr lang="et-EE" smtClean="0"/>
              <a:t>15.06.2021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CF440-5638-4E45-8F80-30EBE90F212A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1860879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89753-D0F6-4FCB-86AB-23858882DE0D}" type="datetimeFigureOut">
              <a:rPr lang="et-EE" smtClean="0"/>
              <a:t>15.06.2021</a:t>
            </a:fld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CF440-5638-4E45-8F80-30EBE90F212A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7712897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89753-D0F6-4FCB-86AB-23858882DE0D}" type="datetimeFigureOut">
              <a:rPr lang="et-EE" smtClean="0"/>
              <a:t>15.06.2021</a:t>
            </a:fld>
            <a:endParaRPr lang="et-E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CF440-5638-4E45-8F80-30EBE90F212A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5544959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89753-D0F6-4FCB-86AB-23858882DE0D}" type="datetimeFigureOut">
              <a:rPr lang="et-EE" smtClean="0"/>
              <a:t>15.06.2021</a:t>
            </a:fld>
            <a:endParaRPr lang="et-E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CF440-5638-4E45-8F80-30EBE90F212A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6153146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89753-D0F6-4FCB-86AB-23858882DE0D}" type="datetimeFigureOut">
              <a:rPr lang="et-EE" smtClean="0"/>
              <a:t>15.06.2021</a:t>
            </a:fld>
            <a:endParaRPr lang="et-E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CF440-5638-4E45-8F80-30EBE90F212A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2644242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89753-D0F6-4FCB-86AB-23858882DE0D}" type="datetimeFigureOut">
              <a:rPr lang="et-EE" smtClean="0"/>
              <a:t>15.06.2021</a:t>
            </a:fld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CF440-5638-4E45-8F80-30EBE90F212A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1361686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t-E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89753-D0F6-4FCB-86AB-23858882DE0D}" type="datetimeFigureOut">
              <a:rPr lang="et-EE" smtClean="0"/>
              <a:t>15.06.2021</a:t>
            </a:fld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CF440-5638-4E45-8F80-30EBE90F212A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4841297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89753-D0F6-4FCB-86AB-23858882DE0D}" type="datetimeFigureOut">
              <a:rPr lang="et-EE" smtClean="0"/>
              <a:t>15.06.2021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CF440-5638-4E45-8F80-30EBE90F212A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3624762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89753-D0F6-4FCB-86AB-23858882DE0D}" type="datetimeFigureOut">
              <a:rPr lang="et-EE" smtClean="0"/>
              <a:t>15.06.2021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CF440-5638-4E45-8F80-30EBE90F212A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6383400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089753-D0F6-4FCB-86AB-23858882DE0D}" type="datetimeFigureOut">
              <a:rPr lang="et-EE" smtClean="0"/>
              <a:t>15.06.2021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4CF440-5638-4E45-8F80-30EBE90F212A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4111556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t-E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olitsei.ee/et/juhend/riigiloivude-maeaerad" TargetMode="Externa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vm.ee/et/viisavaba-reisimine-eestisse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vm.ee/et/pikaajalise-d-viisa-taotlemine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politsei.ee/et/juhend/viisa-ja-viibimisaja-pikendamine/pikaajaline-viisa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2" Type="http://schemas.openxmlformats.org/officeDocument/2006/relationships/hyperlink" Target="mailto:migrationadvice@politsei.ee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eg"/><Relationship Id="rId9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ctrTitle"/>
          </p:nvPr>
        </p:nvSpPr>
        <p:spPr>
          <a:xfrm>
            <a:off x="2424319" y="1306286"/>
            <a:ext cx="6742113" cy="1766650"/>
          </a:xfrm>
        </p:spPr>
        <p:txBody>
          <a:bodyPr>
            <a:normAutofit/>
          </a:bodyPr>
          <a:lstStyle/>
          <a:p>
            <a:r>
              <a:rPr lang="et-EE" altLang="et-EE" dirty="0" smtClean="0">
                <a:latin typeface="Arial" panose="020B0604020202020204" pitchFamily="34" charset="0"/>
                <a:cs typeface="55 Helvetica Roman" charset="0"/>
              </a:rPr>
              <a:t>ÜK kodanike töötamine Eestis</a:t>
            </a:r>
            <a:endParaRPr lang="en-US" altLang="et-EE" dirty="0" smtClean="0">
              <a:latin typeface="Arial" panose="020B0604020202020204" pitchFamily="34" charset="0"/>
              <a:cs typeface="55 Helvetica Roman" charset="0"/>
            </a:endParaRPr>
          </a:p>
        </p:txBody>
      </p:sp>
      <p:sp>
        <p:nvSpPr>
          <p:cNvPr id="27651" name="Subtitle 2"/>
          <p:cNvSpPr>
            <a:spLocks noGrp="1"/>
          </p:cNvSpPr>
          <p:nvPr>
            <p:ph type="subTitle" idx="1"/>
          </p:nvPr>
        </p:nvSpPr>
        <p:spPr>
          <a:xfrm>
            <a:off x="2672987" y="3518218"/>
            <a:ext cx="6838950" cy="557393"/>
          </a:xfrm>
        </p:spPr>
        <p:txBody>
          <a:bodyPr/>
          <a:lstStyle/>
          <a:p>
            <a:r>
              <a:rPr lang="et-EE" altLang="et-EE" dirty="0" smtClean="0"/>
              <a:t>Alina Suvorova 15.06.2021</a:t>
            </a:r>
            <a:endParaRPr lang="en-US" altLang="et-EE" dirty="0" smtClean="0"/>
          </a:p>
        </p:txBody>
      </p:sp>
      <p:pic>
        <p:nvPicPr>
          <p:cNvPr id="2765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7641" y="4637315"/>
            <a:ext cx="2305050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9887" y="4654899"/>
            <a:ext cx="287972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164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altLang="et-EE" dirty="0" smtClean="0">
                <a:latin typeface="55 Helvetica Roman" charset="0"/>
                <a:cs typeface="55 Helvetica Roman" charset="0"/>
              </a:rPr>
              <a:t>Eestis töötamine VMS § 8</a:t>
            </a:r>
          </a:p>
        </p:txBody>
      </p:sp>
      <p:sp>
        <p:nvSpPr>
          <p:cNvPr id="368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t-EE" altLang="et-EE"/>
              <a:t>Eestis töötamine VMS tähenduses on </a:t>
            </a:r>
            <a:r>
              <a:rPr lang="et-EE" altLang="et-EE" u="sng"/>
              <a:t>mis tahes tegevus </a:t>
            </a:r>
            <a:r>
              <a:rPr lang="et-EE" altLang="et-EE"/>
              <a:t>Eestis töölepingu või muu lepingu alusel, samuti muu </a:t>
            </a:r>
            <a:r>
              <a:rPr lang="et-EE" altLang="et-EE" u="sng"/>
              <a:t>tegevus teise isiku heaks</a:t>
            </a:r>
            <a:r>
              <a:rPr lang="et-EE" altLang="et-EE"/>
              <a:t>, mille puhul võib eeldada </a:t>
            </a:r>
            <a:r>
              <a:rPr lang="et-EE" altLang="et-EE" u="sng"/>
              <a:t>tulu või muu varalise hüve </a:t>
            </a:r>
            <a:r>
              <a:rPr lang="et-EE" altLang="et-EE"/>
              <a:t>saamist, </a:t>
            </a:r>
            <a:r>
              <a:rPr lang="et-EE" altLang="et-EE" u="sng"/>
              <a:t>sõltumata</a:t>
            </a:r>
            <a:r>
              <a:rPr lang="et-EE" altLang="et-EE"/>
              <a:t> tegevuse aluseks oleva lepingu liigist, vormist või lepingu sõlminud teise poole asukohast või elukohast, kui välisleping või seadus ei sätesta teisiti</a:t>
            </a:r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fld id="{0D459C1E-DF1C-469C-A333-344003F863BE}" type="slidenum">
              <a:rPr lang="et-EE" altLang="et-EE" smtClean="0">
                <a:solidFill>
                  <a:srgbClr val="000000"/>
                </a:solidFill>
                <a:latin typeface="Arial" panose="020B0604020202020204" pitchFamily="34" charset="0"/>
              </a:rPr>
              <a:pPr/>
              <a:t>2</a:t>
            </a:fld>
            <a:endParaRPr lang="et-EE" altLang="et-EE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5064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291402"/>
            <a:ext cx="10515600" cy="5375867"/>
          </a:xfrm>
        </p:spPr>
        <p:txBody>
          <a:bodyPr>
            <a:normAutofit fontScale="90000"/>
          </a:bodyPr>
          <a:lstStyle/>
          <a:p>
            <a:pPr lvl="0" eaLnBrk="0" fontAlgn="base" hangingPunct="0">
              <a:spcBef>
                <a:spcPts val="1000"/>
              </a:spcBef>
              <a:spcAft>
                <a:spcPct val="0"/>
              </a:spcAft>
              <a:defRPr/>
            </a:pPr>
            <a:r>
              <a:rPr lang="et-EE" sz="3100" dirty="0"/>
              <a:t>Alates 01.04.21 ja hiljem saabuvad </a:t>
            </a:r>
            <a:r>
              <a:rPr lang="et-EE" sz="3100" dirty="0" smtClean="0"/>
              <a:t>ÜK </a:t>
            </a:r>
            <a:r>
              <a:rPr lang="et-EE" sz="3100" dirty="0"/>
              <a:t>kodanikud vajavad Eestis viibimiseks, elamiseks ja töötamiseks VMS-</a:t>
            </a:r>
            <a:r>
              <a:rPr lang="et-EE" sz="3100" dirty="0" err="1"/>
              <a:t>is</a:t>
            </a:r>
            <a:r>
              <a:rPr lang="et-EE" sz="3100" dirty="0"/>
              <a:t> sätestatud </a:t>
            </a:r>
            <a:r>
              <a:rPr lang="et-EE" sz="3100" dirty="0" smtClean="0"/>
              <a:t>aluseid</a:t>
            </a:r>
            <a:r>
              <a:rPr lang="et-EE" sz="3100" dirty="0"/>
              <a:t/>
            </a:r>
            <a:br>
              <a:rPr lang="et-EE" sz="3100" dirty="0"/>
            </a:br>
            <a:r>
              <a:rPr lang="et-EE" sz="3100" dirty="0" smtClean="0"/>
              <a:t/>
            </a:r>
            <a:br>
              <a:rPr lang="et-EE" sz="3100" dirty="0" smtClean="0"/>
            </a:br>
            <a:r>
              <a:rPr lang="et-EE" sz="3100" dirty="0" smtClean="0"/>
              <a:t>- Lühiajaliseks </a:t>
            </a:r>
            <a:r>
              <a:rPr lang="et-EE" sz="3100" dirty="0"/>
              <a:t>töötamiseks tuleb LTR registreerida</a:t>
            </a:r>
            <a:br>
              <a:rPr lang="et-EE" sz="3100" dirty="0"/>
            </a:br>
            <a:r>
              <a:rPr lang="et-EE" sz="3100" dirty="0" smtClean="0"/>
              <a:t>- Eestis </a:t>
            </a:r>
            <a:r>
              <a:rPr lang="et-EE" sz="3100" dirty="0"/>
              <a:t>pikemalt elamiseks tuleb elamisluba taotleda ja täita elamisloa omamiseks vajalikud tingimused</a:t>
            </a:r>
            <a:br>
              <a:rPr lang="et-EE" sz="3100" dirty="0"/>
            </a:br>
            <a:r>
              <a:rPr lang="et-EE" sz="3100" dirty="0" smtClean="0"/>
              <a:t>- Sisserände </a:t>
            </a:r>
            <a:r>
              <a:rPr lang="et-EE" sz="3100" dirty="0"/>
              <a:t>piirarvu alt on </a:t>
            </a:r>
            <a:r>
              <a:rPr lang="et-EE" sz="3100" dirty="0" smtClean="0"/>
              <a:t>ÜK </a:t>
            </a:r>
            <a:r>
              <a:rPr lang="et-EE" sz="3100" dirty="0"/>
              <a:t>kodanikud vabastatud – VMS § 115 </a:t>
            </a:r>
            <a:r>
              <a:rPr lang="et-EE" sz="3100" dirty="0" smtClean="0"/>
              <a:t>p </a:t>
            </a:r>
            <a:r>
              <a:rPr lang="et-EE" sz="3100" dirty="0" smtClean="0">
                <a:latin typeface="+mn-lt"/>
                <a:ea typeface="+mn-ea"/>
                <a:cs typeface="+mn-cs"/>
              </a:rPr>
              <a:t>9</a:t>
            </a:r>
            <a:r>
              <a:rPr lang="et-EE" sz="3100" baseline="30000" dirty="0" smtClean="0">
                <a:latin typeface="+mn-lt"/>
                <a:ea typeface="+mn-ea"/>
                <a:cs typeface="+mn-cs"/>
              </a:rPr>
              <a:t>1</a:t>
            </a:r>
            <a:r>
              <a:rPr lang="et-EE" sz="3100" dirty="0"/>
              <a:t/>
            </a:r>
            <a:br>
              <a:rPr lang="et-EE" sz="3100" dirty="0"/>
            </a:br>
            <a:r>
              <a:rPr lang="et-EE" sz="3100" dirty="0" smtClean="0"/>
              <a:t>- Elamisloakaardi </a:t>
            </a:r>
            <a:r>
              <a:rPr lang="et-EE" sz="3100" dirty="0"/>
              <a:t>ja elamisloa riigilõivud </a:t>
            </a:r>
            <a:r>
              <a:rPr lang="et-EE" sz="3100" dirty="0" smtClean="0"/>
              <a:t>tavapärased: </a:t>
            </a:r>
            <a:r>
              <a:rPr lang="et-EE" sz="3100" dirty="0" smtClean="0">
                <a:hlinkClick r:id="rId2"/>
              </a:rPr>
              <a:t>https</a:t>
            </a:r>
            <a:r>
              <a:rPr lang="et-EE" sz="3100" dirty="0">
                <a:hlinkClick r:id="rId2"/>
              </a:rPr>
              <a:t>://</a:t>
            </a:r>
            <a:r>
              <a:rPr lang="et-EE" sz="3100" dirty="0" smtClean="0">
                <a:hlinkClick r:id="rId2"/>
              </a:rPr>
              <a:t>www.politsei.ee/et/juhend/riigiloivude-maeaerad</a:t>
            </a:r>
            <a:r>
              <a:rPr lang="et-EE" sz="3100" dirty="0" smtClean="0"/>
              <a:t> </a:t>
            </a:r>
            <a:r>
              <a:rPr lang="et-EE" sz="3100" dirty="0"/>
              <a:t/>
            </a:r>
            <a:br>
              <a:rPr lang="et-EE" sz="3100" dirty="0"/>
            </a:br>
            <a:r>
              <a:rPr lang="et-EE" sz="3100" dirty="0" smtClean="0"/>
              <a:t>- ÜK </a:t>
            </a:r>
            <a:r>
              <a:rPr lang="et-EE" sz="3100" dirty="0"/>
              <a:t>kodaniku, kes tavaline kolmanda riigi kodanik, pereliikmed taotlevad elamisluba VMS-i alusel ja tingimustel</a:t>
            </a:r>
            <a:r>
              <a:rPr lang="et-EE" dirty="0"/>
              <a:t/>
            </a:r>
            <a:br>
              <a:rPr lang="et-EE" dirty="0"/>
            </a:br>
            <a:endParaRPr lang="et-E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983983"/>
            <a:ext cx="10515600" cy="241160"/>
          </a:xfrm>
        </p:spPr>
        <p:txBody>
          <a:bodyPr>
            <a:normAutofit fontScale="55000" lnSpcReduction="20000"/>
          </a:bodyPr>
          <a:lstStyle/>
          <a:p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2648343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4"/>
          <p:cNvSpPr>
            <a:spLocks noGrp="1"/>
          </p:cNvSpPr>
          <p:nvPr>
            <p:ph type="title"/>
          </p:nvPr>
        </p:nvSpPr>
        <p:spPr>
          <a:xfrm>
            <a:off x="901337" y="188914"/>
            <a:ext cx="10437223" cy="714375"/>
          </a:xfrm>
        </p:spPr>
        <p:txBody>
          <a:bodyPr>
            <a:normAutofit fontScale="90000"/>
          </a:bodyPr>
          <a:lstStyle/>
          <a:p>
            <a:r>
              <a:rPr lang="et-EE" altLang="et-EE" smtClean="0">
                <a:latin typeface="55 Helvetica Roman" charset="0"/>
                <a:cs typeface="55 Helvetica Roman" charset="0"/>
              </a:rPr>
              <a:t>Lühiajalise töötamise registreerimine (LTR)</a:t>
            </a:r>
          </a:p>
        </p:txBody>
      </p:sp>
      <p:sp>
        <p:nvSpPr>
          <p:cNvPr id="39939" name="Content Placeholder 5"/>
          <p:cNvSpPr>
            <a:spLocks noGrp="1"/>
          </p:cNvSpPr>
          <p:nvPr>
            <p:ph idx="1"/>
          </p:nvPr>
        </p:nvSpPr>
        <p:spPr>
          <a:xfrm>
            <a:off x="901337" y="1268414"/>
            <a:ext cx="10659292" cy="4505369"/>
          </a:xfrm>
        </p:spPr>
        <p:txBody>
          <a:bodyPr/>
          <a:lstStyle/>
          <a:p>
            <a:r>
              <a:rPr lang="et-EE" altLang="et-EE" dirty="0" smtClean="0">
                <a:solidFill>
                  <a:schemeClr val="tx1"/>
                </a:solidFill>
              </a:rPr>
              <a:t>Eestis ajutiselt viibiv välismaalane võib Eestis töötada, kui tema töötamine on </a:t>
            </a:r>
            <a:r>
              <a:rPr lang="et-EE" altLang="et-EE" b="1" dirty="0" err="1" smtClean="0">
                <a:solidFill>
                  <a:schemeClr val="tx1"/>
                </a:solidFill>
              </a:rPr>
              <a:t>PPA-s</a:t>
            </a:r>
            <a:r>
              <a:rPr lang="et-EE" altLang="et-EE" b="1" dirty="0" smtClean="0">
                <a:solidFill>
                  <a:schemeClr val="tx1"/>
                </a:solidFill>
              </a:rPr>
              <a:t> registreeritud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t-EE" altLang="et-EE" sz="2000" dirty="0"/>
              <a:t>Välja arvatud juhul, kui töötamise õigus tuleb vahetult </a:t>
            </a:r>
            <a:r>
              <a:rPr lang="et-EE" altLang="et-EE" sz="2000" dirty="0" smtClean="0"/>
              <a:t>seadusest (VMS § 105)</a:t>
            </a:r>
            <a:endParaRPr lang="et-EE" altLang="et-EE" sz="2000" dirty="0"/>
          </a:p>
          <a:p>
            <a:pPr lvl="1">
              <a:buFont typeface="Wingdings" panose="05000000000000000000" pitchFamily="2" charset="2"/>
              <a:buChar char="Ø"/>
            </a:pPr>
            <a:endParaRPr lang="et-EE" altLang="et-EE" sz="2000" dirty="0"/>
          </a:p>
          <a:p>
            <a:r>
              <a:rPr lang="et-EE" altLang="et-EE" dirty="0"/>
              <a:t>Lühiajaliselt on võimalik Eestis töötada kuni </a:t>
            </a:r>
            <a:r>
              <a:rPr lang="et-EE" altLang="et-EE" b="1" dirty="0"/>
              <a:t>365 päeva 455 järjestikuse päeva jooksul (hooajatöö puhul 270 päeva 365 päeva jooksul)</a:t>
            </a:r>
          </a:p>
          <a:p>
            <a:endParaRPr lang="et-EE" altLang="et-EE" sz="2000" dirty="0"/>
          </a:p>
          <a:p>
            <a:r>
              <a:rPr lang="et-EE" altLang="et-EE" b="1" dirty="0"/>
              <a:t>Palgakriteerium</a:t>
            </a:r>
            <a:r>
              <a:rPr lang="et-EE" altLang="et-EE" dirty="0"/>
              <a:t> – vähemalt võrdne Eesti aasta keskmine brutokuupalk (</a:t>
            </a:r>
            <a:r>
              <a:rPr lang="et-EE" altLang="et-EE" dirty="0" err="1"/>
              <a:t>al</a:t>
            </a:r>
            <a:r>
              <a:rPr lang="et-EE" altLang="et-EE" dirty="0"/>
              <a:t> 03.03.2021 1448 EUR)</a:t>
            </a:r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fld id="{08A834EA-D0DC-41C4-82BE-D9A66F631881}" type="slidenum">
              <a:rPr lang="et-EE" altLang="et-EE" smtClean="0">
                <a:solidFill>
                  <a:schemeClr val="bg1"/>
                </a:solidFill>
                <a:latin typeface="Arial" panose="020B0604020202020204" pitchFamily="34" charset="0"/>
              </a:rPr>
              <a:pPr/>
              <a:t>4</a:t>
            </a:fld>
            <a:endParaRPr lang="et-EE" altLang="et-EE" smtClean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782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altLang="et-EE" dirty="0" smtClean="0">
                <a:latin typeface="55 Helvetica Roman" charset="0"/>
                <a:cs typeface="55 Helvetica Roman" charset="0"/>
              </a:rPr>
              <a:t>LTR tingimused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12876"/>
            <a:ext cx="9218613" cy="4452347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t-EE" dirty="0">
                <a:solidFill>
                  <a:schemeClr val="tx1"/>
                </a:solidFill>
              </a:rPr>
              <a:t>Välismaalase lühiajalise Eestis töötamise võib registreerida, kui</a:t>
            </a:r>
            <a:r>
              <a:rPr lang="et-EE" dirty="0" smtClean="0">
                <a:solidFill>
                  <a:schemeClr val="tx1"/>
                </a:solidFill>
              </a:rPr>
              <a:t>:</a:t>
            </a:r>
            <a:r>
              <a:rPr lang="et-EE" dirty="0">
                <a:solidFill>
                  <a:schemeClr val="tx1"/>
                </a:solidFill>
              </a:rPr>
              <a:t> </a:t>
            </a:r>
            <a:endParaRPr lang="et-EE" dirty="0" smtClean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rabicParenR"/>
              <a:defRPr/>
            </a:pPr>
            <a:r>
              <a:rPr lang="et-EE" dirty="0" smtClean="0">
                <a:solidFill>
                  <a:schemeClr val="tx1"/>
                </a:solidFill>
              </a:rPr>
              <a:t>välismaalasel </a:t>
            </a:r>
            <a:r>
              <a:rPr lang="et-EE" dirty="0">
                <a:solidFill>
                  <a:schemeClr val="tx1"/>
                </a:solidFill>
              </a:rPr>
              <a:t>on töökoha täitmiseks nõutav kvalifikatsioon, haridus, terviseseisund ja töökogemus ning vajalikud erialaoskused ja </a:t>
            </a:r>
            <a:r>
              <a:rPr lang="et-EE" dirty="0" smtClean="0">
                <a:solidFill>
                  <a:schemeClr val="tx1"/>
                </a:solidFill>
              </a:rPr>
              <a:t>teadmised;</a:t>
            </a:r>
          </a:p>
          <a:p>
            <a:pPr marL="457200" indent="-457200">
              <a:buFont typeface="+mj-lt"/>
              <a:buAutoNum type="arabicParenR"/>
              <a:defRPr/>
            </a:pPr>
            <a:r>
              <a:rPr lang="et-EE" dirty="0" smtClean="0">
                <a:solidFill>
                  <a:schemeClr val="tx1"/>
                </a:solidFill>
              </a:rPr>
              <a:t>tööandja </a:t>
            </a:r>
            <a:r>
              <a:rPr lang="et-EE" dirty="0">
                <a:solidFill>
                  <a:schemeClr val="tx1"/>
                </a:solidFill>
              </a:rPr>
              <a:t>on Eestis </a:t>
            </a:r>
            <a:r>
              <a:rPr lang="et-EE" dirty="0" smtClean="0">
                <a:solidFill>
                  <a:schemeClr val="tx1"/>
                </a:solidFill>
              </a:rPr>
              <a:t>registreeritud</a:t>
            </a:r>
          </a:p>
          <a:p>
            <a:pPr marL="457200" indent="-457200">
              <a:buFont typeface="+mj-lt"/>
              <a:buAutoNum type="arabicParenR"/>
              <a:defRPr/>
            </a:pPr>
            <a:r>
              <a:rPr lang="et-EE" dirty="0">
                <a:solidFill>
                  <a:schemeClr val="tx1"/>
                </a:solidFill>
              </a:rPr>
              <a:t>t</a:t>
            </a:r>
            <a:r>
              <a:rPr lang="et-EE" dirty="0" smtClean="0">
                <a:solidFill>
                  <a:schemeClr val="tx1"/>
                </a:solidFill>
              </a:rPr>
              <a:t>ööandja kohustatud maksma töötasu, mis vähemalt Eesti keskmine palk (</a:t>
            </a:r>
            <a:r>
              <a:rPr lang="et-EE" b="1" dirty="0" smtClean="0">
                <a:solidFill>
                  <a:schemeClr val="tx1"/>
                </a:solidFill>
              </a:rPr>
              <a:t>erisused </a:t>
            </a:r>
            <a:r>
              <a:rPr lang="et-EE" dirty="0" smtClean="0">
                <a:solidFill>
                  <a:schemeClr val="tx1"/>
                </a:solidFill>
              </a:rPr>
              <a:t>VMS § 107 lg 1</a:t>
            </a:r>
            <a:r>
              <a:rPr lang="et-EE" baseline="30000" dirty="0" smtClean="0">
                <a:solidFill>
                  <a:schemeClr val="tx1"/>
                </a:solidFill>
              </a:rPr>
              <a:t>2</a:t>
            </a:r>
            <a:r>
              <a:rPr lang="et-EE" dirty="0" smtClean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fld id="{70CDA147-B9F1-4E65-B39B-921462BA98F9}" type="slidenum">
              <a:rPr lang="et-EE" altLang="et-EE" smtClean="0">
                <a:solidFill>
                  <a:schemeClr val="bg1"/>
                </a:solidFill>
                <a:latin typeface="Arial" panose="020B0604020202020204" pitchFamily="34" charset="0"/>
              </a:rPr>
              <a:pPr/>
              <a:t>5</a:t>
            </a:fld>
            <a:endParaRPr lang="et-EE" altLang="et-EE" smtClean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4215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altLang="et-EE" smtClean="0">
                <a:latin typeface="55 Helvetica Roman" charset="0"/>
                <a:cs typeface="55 Helvetica Roman" charset="0"/>
              </a:rPr>
              <a:t>Kutsuja (sh tööandja) kohustused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8553" y="1354015"/>
            <a:ext cx="10067193" cy="5002335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t-EE" dirty="0" smtClean="0"/>
              <a:t>Kontrollima</a:t>
            </a:r>
            <a:r>
              <a:rPr lang="et-EE" dirty="0"/>
              <a:t>, et tema poolt Eestisse kutsutud välismaalasel oleks Eestis viibimiseks seaduslik </a:t>
            </a:r>
            <a:r>
              <a:rPr lang="et-EE" dirty="0" smtClean="0"/>
              <a:t>alus</a:t>
            </a:r>
          </a:p>
          <a:p>
            <a:pPr marL="0" indent="0">
              <a:buNone/>
              <a:defRPr/>
            </a:pPr>
            <a:endParaRPr lang="et-EE" sz="1800" dirty="0"/>
          </a:p>
          <a:p>
            <a:pPr>
              <a:defRPr/>
            </a:pPr>
            <a:r>
              <a:rPr lang="et-EE" dirty="0" smtClean="0"/>
              <a:t>Võtma </a:t>
            </a:r>
            <a:r>
              <a:rPr lang="et-EE" dirty="0"/>
              <a:t>välismaalase Eestis vastu, tagama tema majutamise ning kandma välismaalase Eestis viibimise ja Eestist lahkumise </a:t>
            </a:r>
            <a:r>
              <a:rPr lang="et-EE" dirty="0" smtClean="0"/>
              <a:t>kulud</a:t>
            </a:r>
          </a:p>
          <a:p>
            <a:pPr marL="0" indent="0">
              <a:buNone/>
              <a:defRPr/>
            </a:pPr>
            <a:endParaRPr lang="et-EE" sz="1600" dirty="0"/>
          </a:p>
          <a:p>
            <a:pPr>
              <a:defRPr/>
            </a:pPr>
            <a:r>
              <a:rPr lang="et-EE" dirty="0" smtClean="0"/>
              <a:t>Hüvitama </a:t>
            </a:r>
            <a:r>
              <a:rPr lang="et-EE" dirty="0"/>
              <a:t>menetluskulud või väljasõidukohustuse sundtäitmise või kinnipidamiskeskuse või politsei arestimajas viibimise kulud, kui välismaalane neid ei hüvita, kuid mitte rohkem kui 32 000 </a:t>
            </a:r>
            <a:r>
              <a:rPr lang="et-EE" dirty="0" smtClean="0"/>
              <a:t>eurot</a:t>
            </a:r>
          </a:p>
          <a:p>
            <a:pPr marL="0" indent="0">
              <a:buNone/>
              <a:defRPr/>
            </a:pPr>
            <a:endParaRPr lang="et-EE" sz="1400" dirty="0"/>
          </a:p>
          <a:p>
            <a:pPr>
              <a:defRPr/>
            </a:pPr>
            <a:r>
              <a:rPr lang="et-EE" dirty="0"/>
              <a:t>Kulude hüvitamiseks teeb PPA </a:t>
            </a:r>
            <a:r>
              <a:rPr lang="et-EE" dirty="0" err="1"/>
              <a:t>kutsujale</a:t>
            </a:r>
            <a:r>
              <a:rPr lang="et-EE" dirty="0"/>
              <a:t> </a:t>
            </a:r>
            <a:r>
              <a:rPr lang="et-EE" b="1" dirty="0" smtClean="0"/>
              <a:t>ettekirjutuse</a:t>
            </a:r>
            <a:endParaRPr lang="et-EE" dirty="0"/>
          </a:p>
          <a:p>
            <a:pPr>
              <a:defRPr/>
            </a:pPr>
            <a:endParaRPr lang="et-EE" dirty="0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fld id="{97884FC2-F0E9-446A-99A3-03939B94F7F3}" type="slidenum">
              <a:rPr lang="et-EE" altLang="et-EE" smtClean="0">
                <a:solidFill>
                  <a:srgbClr val="000000"/>
                </a:solidFill>
                <a:latin typeface="Arial" panose="020B0604020202020204" pitchFamily="34" charset="0"/>
              </a:rPr>
              <a:pPr/>
              <a:t>6</a:t>
            </a:fld>
            <a:endParaRPr lang="et-EE" altLang="et-EE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7410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altLang="et-EE" smtClean="0">
                <a:latin typeface="55 Helvetica Roman" charset="0"/>
                <a:cs typeface="55 Helvetica Roman" charset="0"/>
              </a:rPr>
              <a:t>Tööandja kohustused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5030" y="1362808"/>
            <a:ext cx="9154660" cy="4885592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t-EE" b="1" dirty="0" smtClean="0"/>
              <a:t>Teavitamiskohustus</a:t>
            </a:r>
            <a:r>
              <a:rPr lang="et-EE" dirty="0" smtClean="0"/>
              <a:t> – tööle asumine, asumata jätmine, töötamise tingimuse muutmine, lepingu ennetähtaegne lõpetamine, välismaalase töötamise lõpetamine</a:t>
            </a:r>
            <a:endParaRPr lang="et-EE" dirty="0"/>
          </a:p>
          <a:p>
            <a:pPr lvl="1">
              <a:defRPr/>
            </a:pPr>
            <a:r>
              <a:rPr lang="et-EE" sz="2000" dirty="0" smtClean="0"/>
              <a:t>Teavitamiskohustust </a:t>
            </a:r>
            <a:r>
              <a:rPr lang="et-EE" sz="2000" dirty="0"/>
              <a:t>ei ole andmete osas, mis registreeritud </a:t>
            </a:r>
            <a:r>
              <a:rPr lang="et-EE" sz="2000" b="1" dirty="0"/>
              <a:t>töötamise registris!</a:t>
            </a:r>
          </a:p>
          <a:p>
            <a:pPr marL="471487" lvl="1" indent="0">
              <a:buNone/>
              <a:defRPr/>
            </a:pPr>
            <a:endParaRPr lang="et-EE" sz="2000" b="1" dirty="0"/>
          </a:p>
          <a:p>
            <a:pPr>
              <a:defRPr/>
            </a:pPr>
            <a:r>
              <a:rPr lang="et-EE" b="1" dirty="0" smtClean="0"/>
              <a:t>Välismaalase tööle võtmisel:</a:t>
            </a:r>
          </a:p>
          <a:p>
            <a:pPr>
              <a:buFont typeface="+mj-lt"/>
              <a:buAutoNum type="arabicParenR"/>
              <a:defRPr/>
            </a:pPr>
            <a:r>
              <a:rPr lang="et-EE" sz="2000" dirty="0"/>
              <a:t>Kontrollima Eestis viibimise ja töötamise õiguslikku alust</a:t>
            </a:r>
          </a:p>
          <a:p>
            <a:pPr>
              <a:buFont typeface="+mj-lt"/>
              <a:buAutoNum type="arabicParenR"/>
              <a:defRPr/>
            </a:pPr>
            <a:r>
              <a:rPr lang="et-EE" sz="2000" dirty="0"/>
              <a:t>keelatud sõlmida lepingut töötamiseks ja on kohustatud lõpetama lepingu välismaalasega, kellel puudub õiguslik alus Eestis viibimiseks või töötamiseks</a:t>
            </a:r>
          </a:p>
          <a:p>
            <a:pPr>
              <a:buFont typeface="+mj-lt"/>
              <a:buAutoNum type="arabicParenR"/>
              <a:defRPr/>
            </a:pPr>
            <a:r>
              <a:rPr lang="et-EE" sz="2000" dirty="0"/>
              <a:t>säilitama koopiaid andmetest ja dokumentidest, mis tõendavad välismaalase Eestis töötamise õiguslikku alust</a:t>
            </a:r>
          </a:p>
          <a:p>
            <a:pPr>
              <a:defRPr/>
            </a:pPr>
            <a:endParaRPr lang="et-EE" b="1" dirty="0" smtClean="0"/>
          </a:p>
          <a:p>
            <a:pPr>
              <a:defRPr/>
            </a:pPr>
            <a:endParaRPr lang="et-EE" b="1" dirty="0"/>
          </a:p>
          <a:p>
            <a:pPr>
              <a:defRPr/>
            </a:pPr>
            <a:endParaRPr lang="et-EE" dirty="0"/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fld id="{534CDBE8-29C2-45FE-A240-D57A192E5471}" type="slidenum">
              <a:rPr lang="et-EE" altLang="et-EE" smtClean="0">
                <a:solidFill>
                  <a:srgbClr val="000000"/>
                </a:solidFill>
                <a:latin typeface="Arial" panose="020B0604020202020204" pitchFamily="34" charset="0"/>
              </a:rPr>
              <a:pPr/>
              <a:t>7</a:t>
            </a:fld>
            <a:endParaRPr lang="et-EE" altLang="et-EE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970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86531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t-EE" sz="6000" b="1" dirty="0" smtClean="0">
                <a:solidFill>
                  <a:schemeClr val="accent1">
                    <a:lumMod val="75000"/>
                  </a:schemeClr>
                </a:solidFill>
              </a:rPr>
              <a:t>Viibimisalused</a:t>
            </a:r>
            <a:endParaRPr lang="et-EE" sz="60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1392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altLang="et-EE" smtClean="0">
                <a:latin typeface="55 Helvetica Roman" charset="0"/>
                <a:cs typeface="55 Helvetica Roman" charset="0"/>
              </a:rPr>
              <a:t>Viisavabadus	</a:t>
            </a:r>
          </a:p>
        </p:txBody>
      </p:sp>
      <p:sp>
        <p:nvSpPr>
          <p:cNvPr id="327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t-EE" altLang="et-EE" dirty="0" smtClean="0"/>
              <a:t>Üldiselt viibimisõigus lühiajaliselt 90 päeva 180 päevase perioodi jooksul;</a:t>
            </a:r>
          </a:p>
          <a:p>
            <a:pPr>
              <a:defRPr/>
            </a:pPr>
            <a:r>
              <a:rPr lang="et-EE" altLang="et-EE" dirty="0" smtClean="0"/>
              <a:t>Saab kontrollida kas isik vajab viisat järgnevalt kodulehelt: </a:t>
            </a:r>
            <a:r>
              <a:rPr lang="et-EE" altLang="et-EE" dirty="0">
                <a:hlinkClick r:id="rId3"/>
              </a:rPr>
              <a:t>https://</a:t>
            </a:r>
            <a:r>
              <a:rPr lang="et-EE" altLang="et-EE" dirty="0" smtClean="0">
                <a:hlinkClick r:id="rId3"/>
              </a:rPr>
              <a:t>vm.ee/et/viisavaba-reisimine-eestisse</a:t>
            </a:r>
            <a:r>
              <a:rPr lang="et-EE" altLang="et-EE" dirty="0" smtClean="0"/>
              <a:t> </a:t>
            </a:r>
          </a:p>
          <a:p>
            <a:pPr marL="0" indent="0">
              <a:buNone/>
              <a:defRPr/>
            </a:pPr>
            <a:r>
              <a:rPr lang="et-EE" altLang="et-EE" dirty="0" smtClean="0">
                <a:solidFill>
                  <a:srgbClr val="FF0000"/>
                </a:solidFill>
              </a:rPr>
              <a:t>Hea teada! </a:t>
            </a:r>
            <a:r>
              <a:rPr lang="et-EE" altLang="et-EE" dirty="0" smtClean="0"/>
              <a:t>Viibimisaja arvutamisel on hea kasutada Schengeni viisa kalkulaatorit. </a:t>
            </a:r>
            <a:endParaRPr lang="et-EE" altLang="et-EE" dirty="0" smtClean="0">
              <a:solidFill>
                <a:srgbClr val="FF0000"/>
              </a:solidFill>
            </a:endParaRPr>
          </a:p>
          <a:p>
            <a:pPr>
              <a:defRPr/>
            </a:pPr>
            <a:endParaRPr lang="et-EE" altLang="et-EE" dirty="0" smtClean="0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fld id="{4F982B03-A6FA-4C5D-81F5-D1F9541A5068}" type="slidenum">
              <a:rPr lang="et-EE" altLang="et-EE" smtClean="0">
                <a:solidFill>
                  <a:srgbClr val="000000"/>
                </a:solidFill>
                <a:latin typeface="Arial" panose="020B0604020202020204" pitchFamily="34" charset="0"/>
              </a:rPr>
              <a:pPr/>
              <a:t>9</a:t>
            </a:fld>
            <a:endParaRPr lang="et-EE" altLang="et-EE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8478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altLang="et-EE" smtClean="0">
                <a:latin typeface="55 Helvetica Roman" charset="0"/>
                <a:cs typeface="55 Helvetica Roman" charset="0"/>
              </a:rPr>
              <a:t>D-viisa</a:t>
            </a:r>
          </a:p>
        </p:txBody>
      </p:sp>
      <p:sp>
        <p:nvSpPr>
          <p:cNvPr id="58371" name="Content Placeholder 2"/>
          <p:cNvSpPr>
            <a:spLocks noGrp="1"/>
          </p:cNvSpPr>
          <p:nvPr>
            <p:ph idx="1"/>
          </p:nvPr>
        </p:nvSpPr>
        <p:spPr>
          <a:xfrm>
            <a:off x="931985" y="1412875"/>
            <a:ext cx="9093078" cy="4679950"/>
          </a:xfrm>
        </p:spPr>
        <p:txBody>
          <a:bodyPr/>
          <a:lstStyle/>
          <a:p>
            <a:endParaRPr lang="et-EE" altLang="et-EE" b="1" dirty="0" smtClean="0"/>
          </a:p>
          <a:p>
            <a:r>
              <a:rPr lang="et-EE" altLang="et-EE" b="1" dirty="0" smtClean="0"/>
              <a:t>Maksimaalne kehtivusaeg KUNI 12 kuud; </a:t>
            </a:r>
          </a:p>
          <a:p>
            <a:r>
              <a:rPr lang="et-EE" altLang="et-EE" b="1" dirty="0" smtClean="0"/>
              <a:t>Maksimaalne viibimisaeg </a:t>
            </a:r>
            <a:r>
              <a:rPr lang="et-EE" altLang="et-EE" b="1" u="sng" dirty="0" smtClean="0"/>
              <a:t>Eestis</a:t>
            </a:r>
            <a:r>
              <a:rPr lang="et-EE" altLang="et-EE" b="1" dirty="0" smtClean="0"/>
              <a:t> 365 päeva järjestikkuse 12 kuu jooksul;</a:t>
            </a:r>
          </a:p>
          <a:p>
            <a:r>
              <a:rPr lang="et-EE" altLang="et-EE" dirty="0" smtClean="0"/>
              <a:t>Taotluse esitamisel saatkonnas dokumentide nimekirja ja RL rekvisiidid leiate siit: </a:t>
            </a:r>
            <a:r>
              <a:rPr lang="et-EE" altLang="et-EE" dirty="0" smtClean="0">
                <a:hlinkClick r:id="rId3"/>
              </a:rPr>
              <a:t>http://vm.ee/et/pikaajalise-d-viisa-taotlemine</a:t>
            </a:r>
            <a:r>
              <a:rPr lang="et-EE" altLang="et-EE" dirty="0" smtClean="0"/>
              <a:t>;</a:t>
            </a:r>
          </a:p>
          <a:p>
            <a:r>
              <a:rPr lang="et-EE" altLang="et-EE" dirty="0" smtClean="0"/>
              <a:t>Taotluse esitamisel PPA teeninduses dokumentide nimekirja leiate siit</a:t>
            </a:r>
            <a:r>
              <a:rPr lang="et-EE" altLang="et-EE" dirty="0"/>
              <a:t>: </a:t>
            </a:r>
            <a:r>
              <a:rPr lang="et-EE" altLang="et-EE" dirty="0">
                <a:hlinkClick r:id="rId4"/>
              </a:rPr>
              <a:t>https://</a:t>
            </a:r>
            <a:r>
              <a:rPr lang="et-EE" altLang="et-EE" dirty="0" smtClean="0">
                <a:hlinkClick r:id="rId4"/>
              </a:rPr>
              <a:t>www.politsei.ee/et/juhend/viisa-ja-viibimisaja-pikendamine/pikaajaline-viisa</a:t>
            </a:r>
            <a:r>
              <a:rPr lang="et-EE" altLang="et-EE" dirty="0" smtClean="0"/>
              <a:t> </a:t>
            </a:r>
          </a:p>
          <a:p>
            <a:endParaRPr lang="et-EE" altLang="et-EE" b="1" dirty="0" smtClean="0"/>
          </a:p>
        </p:txBody>
      </p:sp>
      <p:sp>
        <p:nvSpPr>
          <p:cNvPr id="58372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fld id="{E0B43C3E-047F-47BB-9209-B42AF0B77C51}" type="slidenum">
              <a:rPr lang="et-EE" altLang="et-EE" smtClean="0">
                <a:solidFill>
                  <a:srgbClr val="000000"/>
                </a:solidFill>
                <a:latin typeface="Arial" panose="020B0604020202020204" pitchFamily="34" charset="0"/>
              </a:rPr>
              <a:pPr/>
              <a:t>10</a:t>
            </a:fld>
            <a:endParaRPr lang="et-EE" altLang="et-EE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716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err="1" smtClean="0"/>
              <a:t>Eeltaotlustekeskkond</a:t>
            </a:r>
            <a:endParaRPr lang="et-E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t-EE" dirty="0"/>
              <a:t>Alates 17. maist 2021 saab pikaajalise (D- liiki) viisa taotlust teeninduses esitada, kui eelnevalt on taotleja täitnud enda kohta pikaajalise viisa ankeedi eeltaotluste keskkonnas viisade eeltaotluste keskkond </a:t>
            </a:r>
          </a:p>
          <a:p>
            <a:pPr algn="just"/>
            <a:r>
              <a:rPr lang="et-EE" dirty="0"/>
              <a:t>Eeltaotluskeskkonnas saadud taotluse </a:t>
            </a:r>
            <a:r>
              <a:rPr lang="et-EE" dirty="0" smtClean="0"/>
              <a:t>number tuleb edastada teeninduses </a:t>
            </a:r>
            <a:r>
              <a:rPr lang="et-EE" dirty="0"/>
              <a:t>ametnikule. </a:t>
            </a:r>
          </a:p>
          <a:p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101255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altLang="et-EE" smtClean="0">
                <a:latin typeface="55 Helvetica Roman" charset="0"/>
                <a:cs typeface="55 Helvetica Roman" charset="0"/>
              </a:rPr>
              <a:t>Elamisloa alusel Eestis töötamine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t-EE" dirty="0" smtClean="0"/>
              <a:t>Elamisloa alusel Eestis elaval välismaalasel on õigus Eestis töötada, kui VMS ei sätesta teisiti (VMS §259 lg 1)</a:t>
            </a:r>
          </a:p>
          <a:p>
            <a:pPr marL="0" indent="0">
              <a:buNone/>
              <a:defRPr/>
            </a:pPr>
            <a:endParaRPr lang="et-EE" dirty="0" smtClean="0"/>
          </a:p>
          <a:p>
            <a:pPr>
              <a:defRPr/>
            </a:pPr>
            <a:r>
              <a:rPr lang="et-EE" dirty="0" smtClean="0"/>
              <a:t>Kui tähtajalist elamisluba omava välismaalase Eestis töötamise tingimusi on piiratud või ta ei tohi Eestis töötada, on see sätestatud eraldi vastava tähtajalise elamisloa andmise aluse juures (VMS §259 lg 2).</a:t>
            </a:r>
            <a:endParaRPr lang="et-EE" dirty="0"/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fld id="{967FE639-2608-4D8B-A680-9A517E22F45A}" type="slidenum">
              <a:rPr lang="et-EE" altLang="et-EE" smtClean="0">
                <a:solidFill>
                  <a:srgbClr val="000000"/>
                </a:solidFill>
                <a:latin typeface="Arial" panose="020B0604020202020204" pitchFamily="34" charset="0"/>
              </a:rPr>
              <a:pPr/>
              <a:t>12</a:t>
            </a:fld>
            <a:endParaRPr lang="et-EE" altLang="et-EE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3441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altLang="et-EE" smtClean="0">
                <a:latin typeface="55 Helvetica Roman" charset="0"/>
                <a:cs typeface="55 Helvetica Roman" charset="0"/>
              </a:rPr>
              <a:t>Kuidas nõustame?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defRPr/>
            </a:pPr>
            <a:r>
              <a:rPr lang="et-EE" dirty="0" smtClean="0"/>
              <a:t>	+372 612 3500 (E-R 9.00 – 15.00)</a:t>
            </a:r>
          </a:p>
          <a:p>
            <a:pPr marL="0" indent="0">
              <a:buNone/>
              <a:defRPr/>
            </a:pPr>
            <a:endParaRPr lang="et-EE" dirty="0" smtClean="0"/>
          </a:p>
          <a:p>
            <a:pPr marL="0" indent="0">
              <a:buNone/>
              <a:defRPr/>
            </a:pPr>
            <a:r>
              <a:rPr lang="et-EE" dirty="0" smtClean="0"/>
              <a:t>	 </a:t>
            </a:r>
            <a:r>
              <a:rPr lang="et-EE" dirty="0" smtClean="0">
                <a:hlinkClick r:id="rId2"/>
              </a:rPr>
              <a:t>migrationadvice@politsei.ee</a:t>
            </a:r>
            <a:endParaRPr lang="et-EE" dirty="0" smtClean="0"/>
          </a:p>
          <a:p>
            <a:pPr marL="0" indent="0">
              <a:buNone/>
              <a:defRPr/>
            </a:pPr>
            <a:endParaRPr lang="et-EE" dirty="0" smtClean="0"/>
          </a:p>
          <a:p>
            <a:pPr marL="0" indent="0">
              <a:buNone/>
              <a:defRPr/>
            </a:pPr>
            <a:r>
              <a:rPr lang="et-EE" dirty="0" smtClean="0"/>
              <a:t>	</a:t>
            </a:r>
            <a:r>
              <a:rPr lang="et-EE" dirty="0" err="1" smtClean="0"/>
              <a:t>EstonianPolice_MigrationAdvice</a:t>
            </a:r>
            <a:endParaRPr lang="et-EE" dirty="0" smtClean="0"/>
          </a:p>
          <a:p>
            <a:pPr>
              <a:defRPr/>
            </a:pPr>
            <a:endParaRPr lang="et-EE" dirty="0" smtClean="0"/>
          </a:p>
          <a:p>
            <a:pPr>
              <a:defRPr/>
            </a:pPr>
            <a:endParaRPr lang="et-EE" dirty="0"/>
          </a:p>
        </p:txBody>
      </p:sp>
      <p:sp>
        <p:nvSpPr>
          <p:cNvPr id="76804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fld id="{82C85FFD-AF5F-4232-8865-92AB1DF1F4E7}" type="slidenum">
              <a:rPr lang="et-EE" altLang="et-EE" smtClean="0">
                <a:solidFill>
                  <a:srgbClr val="000000"/>
                </a:solidFill>
                <a:latin typeface="Arial" panose="020B0604020202020204" pitchFamily="34" charset="0"/>
              </a:rPr>
              <a:pPr/>
              <a:t>13</a:t>
            </a:fld>
            <a:endParaRPr lang="et-EE" altLang="et-EE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6" name="Content Placeholder 4" descr="Pildiotsingu phone tulemus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4736" y="1825625"/>
            <a:ext cx="43180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Pildiotsingu email tulemu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935" y="2868613"/>
            <a:ext cx="866775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 descr="Pildiotsingu skype tulemus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829" y="3724276"/>
            <a:ext cx="534988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 descr="Pildiotsingu advising tulemu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9193" y="4493420"/>
            <a:ext cx="2039938" cy="136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 descr="Pildiotsingu conference tulemus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7363" y="4475957"/>
            <a:ext cx="1722438" cy="143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0300" y="4475957"/>
            <a:ext cx="1439863" cy="140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" name="Group 11"/>
          <p:cNvGrpSpPr>
            <a:grpSpLocks/>
          </p:cNvGrpSpPr>
          <p:nvPr/>
        </p:nvGrpSpPr>
        <p:grpSpPr bwMode="auto">
          <a:xfrm>
            <a:off x="6591301" y="344489"/>
            <a:ext cx="3933825" cy="5669449"/>
            <a:chOff x="5223713" y="413419"/>
            <a:chExt cx="3934083" cy="6116637"/>
          </a:xfrm>
        </p:grpSpPr>
        <p:sp>
          <p:nvSpPr>
            <p:cNvPr id="13" name="Oval Callout 12"/>
            <p:cNvSpPr/>
            <p:nvPr/>
          </p:nvSpPr>
          <p:spPr>
            <a:xfrm>
              <a:off x="5223713" y="413419"/>
              <a:ext cx="1947991" cy="954087"/>
            </a:xfrm>
            <a:prstGeom prst="wedgeEllipseCallout">
              <a:avLst>
                <a:gd name="adj1" fmla="val 63192"/>
                <a:gd name="adj2" fmla="val 157864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t-EE" dirty="0"/>
                <a:t>Tere!</a:t>
              </a:r>
            </a:p>
            <a:p>
              <a:pPr algn="ctr">
                <a:defRPr/>
              </a:pPr>
              <a:r>
                <a:rPr lang="et-EE" dirty="0" err="1"/>
                <a:t>Hello</a:t>
              </a:r>
              <a:r>
                <a:rPr lang="et-EE" dirty="0"/>
                <a:t>!</a:t>
              </a:r>
            </a:p>
            <a:p>
              <a:pPr algn="ctr">
                <a:defRPr/>
              </a:pPr>
              <a:r>
                <a:rPr lang="ru-RU" dirty="0"/>
                <a:t>Привет</a:t>
              </a:r>
              <a:r>
                <a:rPr lang="et-EE" dirty="0"/>
                <a:t>!</a:t>
              </a:r>
            </a:p>
          </p:txBody>
        </p:sp>
        <p:pic>
          <p:nvPicPr>
            <p:cNvPr id="76813" name="Picture 12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28184" y="1628923"/>
              <a:ext cx="2707482" cy="32498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5" name="Straight Arrow Connector 14"/>
            <p:cNvCxnSpPr/>
            <p:nvPr/>
          </p:nvCxnSpPr>
          <p:spPr>
            <a:xfrm>
              <a:off x="8440199" y="4980656"/>
              <a:ext cx="339747" cy="46513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>
            <a:xfrm>
              <a:off x="8014721" y="5025106"/>
              <a:ext cx="55567" cy="101758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/>
            <p:nvPr/>
          </p:nvCxnSpPr>
          <p:spPr>
            <a:xfrm flipH="1">
              <a:off x="7252671" y="4982244"/>
              <a:ext cx="393726" cy="52546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Rounded Rectangle 17"/>
            <p:cNvSpPr/>
            <p:nvPr/>
          </p:nvSpPr>
          <p:spPr>
            <a:xfrm>
              <a:off x="6657320" y="5612481"/>
              <a:ext cx="900171" cy="395288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t-EE" dirty="0"/>
                <a:t>Tallinn</a:t>
              </a:r>
            </a:p>
          </p:txBody>
        </p:sp>
        <p:sp>
          <p:nvSpPr>
            <p:cNvPr id="19" name="Rounded Rectangle 18"/>
            <p:cNvSpPr/>
            <p:nvPr/>
          </p:nvSpPr>
          <p:spPr>
            <a:xfrm>
              <a:off x="7698788" y="6134769"/>
              <a:ext cx="900171" cy="395287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t-EE" dirty="0"/>
                <a:t>Tartu</a:t>
              </a:r>
            </a:p>
          </p:txBody>
        </p:sp>
        <p:sp>
          <p:nvSpPr>
            <p:cNvPr id="20" name="Rounded Rectangle 19"/>
            <p:cNvSpPr/>
            <p:nvPr/>
          </p:nvSpPr>
          <p:spPr>
            <a:xfrm>
              <a:off x="8257625" y="5502944"/>
              <a:ext cx="900171" cy="395287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t-EE" dirty="0"/>
                <a:t>Jõhvi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11637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46314" y="1304926"/>
            <a:ext cx="7450137" cy="1362075"/>
          </a:xfrm>
        </p:spPr>
        <p:txBody>
          <a:bodyPr/>
          <a:lstStyle/>
          <a:p>
            <a:pPr>
              <a:defRPr/>
            </a:pPr>
            <a:r>
              <a:rPr lang="et-EE" dirty="0" smtClean="0"/>
              <a:t>TÄNAN!</a:t>
            </a:r>
            <a:endParaRPr lang="et-E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4089" y="3573464"/>
            <a:ext cx="7450137" cy="1912937"/>
          </a:xfrm>
        </p:spPr>
        <p:txBody>
          <a:bodyPr/>
          <a:lstStyle/>
          <a:p>
            <a:pPr algn="l">
              <a:defRPr/>
            </a:pPr>
            <a:r>
              <a:rPr lang="et-EE" dirty="0" smtClean="0"/>
              <a:t>Alina Suvorova</a:t>
            </a:r>
          </a:p>
          <a:p>
            <a:pPr algn="l">
              <a:defRPr/>
            </a:pPr>
            <a:r>
              <a:rPr lang="et-EE" i="1" dirty="0" smtClean="0">
                <a:solidFill>
                  <a:schemeClr val="bg1">
                    <a:lumMod val="50000"/>
                  </a:schemeClr>
                </a:solidFill>
              </a:rPr>
              <a:t>Migratsiooninõustaja Tallinnas</a:t>
            </a:r>
          </a:p>
          <a:p>
            <a:pPr algn="l">
              <a:defRPr/>
            </a:pPr>
            <a:r>
              <a:rPr lang="et-EE" dirty="0" smtClean="0">
                <a:solidFill>
                  <a:schemeClr val="bg1">
                    <a:lumMod val="50000"/>
                  </a:schemeClr>
                </a:solidFill>
              </a:rPr>
              <a:t>612 3500</a:t>
            </a:r>
            <a:endParaRPr lang="et-EE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4996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fld id="{68EDC08D-81C2-40CD-A3E9-6D0FBF69F9DC}" type="slidenum">
              <a:rPr lang="et-EE" altLang="et-EE" smtClean="0">
                <a:solidFill>
                  <a:schemeClr val="bg1"/>
                </a:solidFill>
                <a:latin typeface="Arial" panose="020B0604020202020204" pitchFamily="34" charset="0"/>
              </a:rPr>
              <a:pPr/>
              <a:t>14</a:t>
            </a:fld>
            <a:endParaRPr lang="et-EE" altLang="et-EE" smtClean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1562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1841</TotalTime>
  <Words>655</Words>
  <Application>Microsoft Office PowerPoint</Application>
  <PresentationFormat>Widescreen</PresentationFormat>
  <Paragraphs>85</Paragraphs>
  <Slides>14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MS PGothic</vt:lpstr>
      <vt:lpstr>55 Helvetica Roman</vt:lpstr>
      <vt:lpstr>Arial</vt:lpstr>
      <vt:lpstr>Calibri</vt:lpstr>
      <vt:lpstr>Calibri Light</vt:lpstr>
      <vt:lpstr>Times New Roman</vt:lpstr>
      <vt:lpstr>Wingdings</vt:lpstr>
      <vt:lpstr>Office Theme</vt:lpstr>
      <vt:lpstr>ÜK kodanike töötamine Eestis</vt:lpstr>
      <vt:lpstr>Eestis töötamine VMS § 8</vt:lpstr>
      <vt:lpstr>Alates 01.04.21 ja hiljem saabuvad ÜK kodanikud vajavad Eestis viibimiseks, elamiseks ja töötamiseks VMS-is sätestatud aluseid  - Lühiajaliseks töötamiseks tuleb LTR registreerida - Eestis pikemalt elamiseks tuleb elamisluba taotleda ja täita elamisloa omamiseks vajalikud tingimused - Sisserände piirarvu alt on ÜK kodanikud vabastatud – VMS § 115 p 91 - Elamisloakaardi ja elamisloa riigilõivud tavapärased: https://www.politsei.ee/et/juhend/riigiloivude-maeaerad  - ÜK kodaniku, kes tavaline kolmanda riigi kodanik, pereliikmed taotlevad elamisluba VMS-i alusel ja tingimustel </vt:lpstr>
      <vt:lpstr>Lühiajalise töötamise registreerimine (LTR)</vt:lpstr>
      <vt:lpstr>LTR tingimused</vt:lpstr>
      <vt:lpstr>Kutsuja (sh tööandja) kohustused</vt:lpstr>
      <vt:lpstr>Tööandja kohustused</vt:lpstr>
      <vt:lpstr>Viibimisalused</vt:lpstr>
      <vt:lpstr>Viisavabadus </vt:lpstr>
      <vt:lpstr>D-viisa</vt:lpstr>
      <vt:lpstr>Eeltaotlustekeskkond</vt:lpstr>
      <vt:lpstr>Elamisloa alusel Eestis töötamine</vt:lpstr>
      <vt:lpstr>Kuidas nõustame?</vt:lpstr>
      <vt:lpstr>TÄNAN!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Martin Luige</dc:creator>
  <cp:lastModifiedBy>Alina Suvorova</cp:lastModifiedBy>
  <cp:revision>63</cp:revision>
  <dcterms:created xsi:type="dcterms:W3CDTF">2018-10-17T14:25:04Z</dcterms:created>
  <dcterms:modified xsi:type="dcterms:W3CDTF">2021-06-15T11:02:33Z</dcterms:modified>
</cp:coreProperties>
</file>